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324" r:id="rId2"/>
    <p:sldId id="309" r:id="rId3"/>
    <p:sldId id="336" r:id="rId4"/>
    <p:sldId id="337" r:id="rId5"/>
    <p:sldId id="345" r:id="rId6"/>
    <p:sldId id="346" r:id="rId7"/>
    <p:sldId id="335" r:id="rId8"/>
    <p:sldId id="338" r:id="rId9"/>
    <p:sldId id="343" r:id="rId10"/>
    <p:sldId id="316" r:id="rId11"/>
    <p:sldId id="341" r:id="rId12"/>
    <p:sldId id="344" r:id="rId13"/>
    <p:sldId id="347" r:id="rId14"/>
    <p:sldId id="326" r:id="rId15"/>
    <p:sldId id="310" r:id="rId16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0070C0"/>
    <a:srgbClr val="6FB92D"/>
    <a:srgbClr val="76A438"/>
    <a:srgbClr val="64C832"/>
    <a:srgbClr val="EDF0F0"/>
    <a:srgbClr val="A9DCF6"/>
    <a:srgbClr val="BABCBD"/>
    <a:srgbClr val="347DAA"/>
    <a:srgbClr val="91B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45" autoAdjust="0"/>
    <p:restoredTop sz="95423"/>
  </p:normalViewPr>
  <p:slideViewPr>
    <p:cSldViewPr snapToGrid="0">
      <p:cViewPr varScale="1">
        <p:scale>
          <a:sx n="145" d="100"/>
          <a:sy n="145" d="100"/>
        </p:scale>
        <p:origin x="24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Desktop\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Sheet2!$B$19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85-4026-9B12-A0C7171BB2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85-4026-9B12-A0C7171BB2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85-4026-9B12-A0C7171BB2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85-4026-9B12-A0C7171BB2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85-4026-9B12-A0C7171BB2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F85-4026-9B12-A0C7171BB2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F85-4026-9B12-A0C7171BB21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F85-4026-9B12-A0C7171BB217}"/>
              </c:ext>
            </c:extLst>
          </c:dPt>
          <c:dLbls>
            <c:dLbl>
              <c:idx val="0"/>
              <c:layout>
                <c:manualLayout>
                  <c:x val="-2.7710411198600175E-2"/>
                  <c:y val="2.010753864100303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F85-4026-9B12-A0C7171BB217}"/>
                </c:ext>
              </c:extLst>
            </c:dLbl>
            <c:dLbl>
              <c:idx val="1"/>
              <c:layout>
                <c:manualLayout>
                  <c:x val="-3.0185258092738407E-2"/>
                  <c:y val="-1.337489063867016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F85-4026-9B12-A0C7171BB217}"/>
                </c:ext>
              </c:extLst>
            </c:dLbl>
            <c:dLbl>
              <c:idx val="2"/>
              <c:layout>
                <c:manualLayout>
                  <c:x val="4.8051181102362256E-2"/>
                  <c:y val="-3.44068970545348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F85-4026-9B12-A0C7171BB217}"/>
                </c:ext>
              </c:extLst>
            </c:dLbl>
            <c:dLbl>
              <c:idx val="3"/>
              <c:layout>
                <c:manualLayout>
                  <c:x val="-3.6424759405074364E-2"/>
                  <c:y val="3.318897637795275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4F85-4026-9B12-A0C7171BB217}"/>
                </c:ext>
              </c:extLst>
            </c:dLbl>
            <c:dLbl>
              <c:idx val="4"/>
              <c:layout>
                <c:manualLayout>
                  <c:x val="-6.3670384951881015E-2"/>
                  <c:y val="-5.78641732283464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4F85-4026-9B12-A0C7171BB217}"/>
                </c:ext>
              </c:extLst>
            </c:dLbl>
            <c:dLbl>
              <c:idx val="5"/>
              <c:layout>
                <c:manualLayout>
                  <c:x val="1.4939413823272091E-2"/>
                  <c:y val="-6.616943715368912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4F85-4026-9B12-A0C7171BB217}"/>
                </c:ext>
              </c:extLst>
            </c:dLbl>
            <c:dLbl>
              <c:idx val="6"/>
              <c:layout>
                <c:manualLayout>
                  <c:x val="2.1967629046369203E-2"/>
                  <c:y val="3.25550452026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4F85-4026-9B12-A0C7171BB217}"/>
                </c:ext>
              </c:extLst>
            </c:dLbl>
            <c:dLbl>
              <c:idx val="7"/>
              <c:layout>
                <c:manualLayout>
                  <c:x val="2.7217847769027853E-3"/>
                  <c:y val="3.937007874015748E-4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aseline="0"/>
                      <a:t>HIC</a:t>
                    </a:r>
                    <a:r>
                      <a:rPr lang="zh-CN" altLang="en-US" baseline="0"/>
                      <a:t>标准分析
</a:t>
                    </a:r>
                    <a:fld id="{A91236A6-3B6C-42B4-ACF4-95AC16978D70}" type="PERCENTAGE">
                      <a:rPr lang="en-US" altLang="zh-CN" baseline="0"/>
                      <a:pPr/>
                      <a:t>[百分比]</a:t>
                    </a:fld>
                    <a:endParaRPr lang="zh-CN" alt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4F85-4026-9B12-A0C7171BB217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Sheet2!$A$20:$A$26</c:f>
              <c:strCache>
                <c:ptCount val="7"/>
                <c:pt idx="0">
                  <c:v>表观_售后</c:v>
                </c:pt>
                <c:pt idx="1">
                  <c:v>多组学联合分析</c:v>
                </c:pt>
                <c:pt idx="2">
                  <c:v>个性化分析</c:v>
                </c:pt>
                <c:pt idx="3">
                  <c:v>动物</c:v>
                </c:pt>
                <c:pt idx="4">
                  <c:v>植物</c:v>
                </c:pt>
                <c:pt idx="5">
                  <c:v>细菌</c:v>
                </c:pt>
                <c:pt idx="6">
                  <c:v>真菌</c:v>
                </c:pt>
              </c:strCache>
            </c:strRef>
          </c:cat>
          <c:val>
            <c:numRef>
              <c:f>Sheet2!$B$20:$B$26</c:f>
              <c:numCache>
                <c:formatCode>General</c:formatCode>
                <c:ptCount val="7"/>
                <c:pt idx="0">
                  <c:v>35</c:v>
                </c:pt>
                <c:pt idx="1">
                  <c:v>14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F85-4026-9B12-A0C7171BB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4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1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-9525" y="-9525"/>
            <a:ext cx="9148763" cy="4089400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altLang="zh-CN" noProof="1"/>
              <a:t> 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0" y="2444263"/>
            <a:ext cx="9144000" cy="650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副标题（选择使用，微软雅黑</a:t>
            </a:r>
            <a:r>
              <a:rPr lang="en-US" altLang="zh-CN" dirty="0"/>
              <a:t>28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ctrTitle" hasCustomPrompt="1"/>
          </p:nvPr>
        </p:nvSpPr>
        <p:spPr>
          <a:xfrm>
            <a:off x="0" y="1582616"/>
            <a:ext cx="9144000" cy="8382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主标题（微软雅黑</a:t>
            </a:r>
            <a:r>
              <a:rPr lang="en-US" altLang="zh-CN" dirty="0"/>
              <a:t>36</a:t>
            </a:r>
            <a:r>
              <a:rPr lang="zh-CN" altLang="en-US" dirty="0"/>
              <a:t>，加粗）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55519"/>
            <a:ext cx="9144000" cy="36103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部门（微软雅黑，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718398"/>
            <a:ext cx="9144000" cy="3610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r>
              <a:rPr lang="zh-CN" altLang="en-US"/>
              <a:t>（微软雅黑</a:t>
            </a:r>
            <a:r>
              <a:rPr lang="en-US" altLang="zh-CN"/>
              <a:t> </a:t>
            </a:r>
            <a:r>
              <a:rPr lang="zh-CN" altLang="en-US" dirty="0"/>
              <a:t>，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9525" y="4079875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16" name="组合 7"/>
          <p:cNvGrpSpPr/>
          <p:nvPr userDrawn="1"/>
        </p:nvGrpSpPr>
        <p:grpSpPr bwMode="auto">
          <a:xfrm>
            <a:off x="3511550" y="4529138"/>
            <a:ext cx="2112963" cy="241300"/>
            <a:chOff x="5530" y="7453"/>
            <a:chExt cx="3328" cy="380"/>
          </a:xfrm>
        </p:grpSpPr>
        <p:pic>
          <p:nvPicPr>
            <p:cNvPr id="17" name="图片 5" descr="菲沙logo蓝色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" y="7453"/>
              <a:ext cx="1788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6" descr="菲沙基因文字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76" b="-25555"/>
            <a:stretch>
              <a:fillRect/>
            </a:stretch>
          </p:blipFill>
          <p:spPr bwMode="auto">
            <a:xfrm>
              <a:off x="7510" y="7479"/>
              <a:ext cx="134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9525" y="-9526"/>
            <a:ext cx="9148763" cy="5153025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altLang="zh-CN" noProof="1"/>
              <a:t> </a:t>
            </a:r>
          </a:p>
        </p:txBody>
      </p:sp>
      <p:sp>
        <p:nvSpPr>
          <p:cNvPr id="4" name="文本框 2"/>
          <p:cNvSpPr txBox="1">
            <a:spLocks noChangeArrowheads="1"/>
          </p:cNvSpPr>
          <p:nvPr userDrawn="1"/>
        </p:nvSpPr>
        <p:spPr bwMode="auto">
          <a:xfrm>
            <a:off x="3961897" y="3503613"/>
            <a:ext cx="1220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Thanks</a:t>
            </a:r>
          </a:p>
        </p:txBody>
      </p:sp>
      <p:pic>
        <p:nvPicPr>
          <p:cNvPr id="5" name="图片 3" descr="二维码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323975"/>
            <a:ext cx="20669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 userDrawn="1"/>
        </p:nvCxnSpPr>
        <p:spPr>
          <a:xfrm>
            <a:off x="2227093" y="-14990"/>
            <a:ext cx="0" cy="5158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六边形 10"/>
          <p:cNvSpPr>
            <a:spLocks noChangeAspect="1"/>
          </p:cNvSpPr>
          <p:nvPr userDrawn="1"/>
        </p:nvSpPr>
        <p:spPr>
          <a:xfrm rot="5400000">
            <a:off x="1544630" y="2125349"/>
            <a:ext cx="1035646" cy="892800"/>
          </a:xfrm>
          <a:prstGeom prst="hexagon">
            <a:avLst/>
          </a:prstGeom>
          <a:solidFill>
            <a:srgbClr val="005BAC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57"/>
          <p:cNvGrpSpPr>
            <a:grpSpLocks noChangeAspect="1"/>
          </p:cNvGrpSpPr>
          <p:nvPr userDrawn="1"/>
        </p:nvGrpSpPr>
        <p:grpSpPr>
          <a:xfrm>
            <a:off x="1746058" y="2013750"/>
            <a:ext cx="962070" cy="1116000"/>
            <a:chOff x="2200018" y="1203598"/>
            <a:chExt cx="1117366" cy="1296144"/>
          </a:xfrm>
          <a:effectLst>
            <a:outerShdw blurRad="177800" dist="63500" dir="4200000" algn="tr" rotWithShape="0">
              <a:prstClr val="black">
                <a:alpha val="33000"/>
              </a:prstClr>
            </a:outerShdw>
          </a:effectLst>
        </p:grpSpPr>
        <p:sp>
          <p:nvSpPr>
            <p:cNvPr id="13" name="六边形 12"/>
            <p:cNvSpPr/>
            <p:nvPr/>
          </p:nvSpPr>
          <p:spPr>
            <a:xfrm rot="5400000">
              <a:off x="2110629" y="1292987"/>
              <a:ext cx="1296144" cy="1117366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133086" y="1310191"/>
              <a:ext cx="1249200" cy="10800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67"/>
          <p:cNvSpPr txBox="1"/>
          <p:nvPr userDrawn="1"/>
        </p:nvSpPr>
        <p:spPr>
          <a:xfrm>
            <a:off x="1774813" y="230264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BAC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6FB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 descr="菲沙logo白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405313"/>
            <a:ext cx="93186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0" y="2047216"/>
            <a:ext cx="9144000" cy="650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篇章标题（微软雅黑</a:t>
            </a:r>
            <a:r>
              <a:rPr lang="en-US" altLang="zh-CN" dirty="0"/>
              <a:t>28</a:t>
            </a:r>
            <a:r>
              <a:rPr lang="zh-CN" altLang="en-US" dirty="0"/>
              <a:t>）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pic>
        <p:nvPicPr>
          <p:cNvPr id="7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350" y="1566333"/>
            <a:ext cx="3886200" cy="3066390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54166" y="1566333"/>
            <a:ext cx="3886200" cy="3066390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10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514350" y="847727"/>
            <a:ext cx="3886200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754166" y="853449"/>
            <a:ext cx="3886200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15122"/>
            <a:ext cx="4629150" cy="3280666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94869"/>
            <a:ext cx="2949178" cy="26068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627459" y="1100735"/>
            <a:ext cx="2949177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94869"/>
            <a:ext cx="2949178" cy="26068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627459" y="1100735"/>
            <a:ext cx="2949177" cy="617934"/>
          </a:xfrm>
        </p:spPr>
        <p:txBody>
          <a:bodyPr anchor="ctr"/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1100735"/>
            <a:ext cx="4629150" cy="3295053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8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1115122"/>
            <a:ext cx="7886700" cy="2651808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3955773"/>
            <a:ext cx="7886699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菲沙logo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16" y="4742282"/>
            <a:ext cx="6731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2444" y="3"/>
            <a:ext cx="8137922" cy="771524"/>
          </a:xfrm>
        </p:spPr>
        <p:txBody>
          <a:bodyPr anchor="ctr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单击此处编辑篇章标题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4763" y="771527"/>
            <a:ext cx="9148763" cy="76200"/>
          </a:xfrm>
          <a:prstGeom prst="rect">
            <a:avLst/>
          </a:prstGeom>
          <a:solidFill>
            <a:srgbClr val="6FB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0"/>
          </p:nvPr>
        </p:nvSpPr>
        <p:spPr>
          <a:xfrm>
            <a:off x="4651513" y="1115122"/>
            <a:ext cx="3865028" cy="261205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7459" y="1115122"/>
            <a:ext cx="3865028" cy="261205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latin typeface="+mn-ea"/>
                <a:ea typeface="+mn-ea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3955773"/>
            <a:ext cx="3862647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51513" y="3957791"/>
            <a:ext cx="3862647" cy="445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02444" y="3"/>
            <a:ext cx="8137922" cy="771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502444" y="842965"/>
            <a:ext cx="8137922" cy="3764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4680349"/>
            <a:ext cx="1041402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4" y="4680349"/>
            <a:ext cx="3105151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4680349"/>
            <a:ext cx="2182416" cy="154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57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270" indent="-128270" algn="l" defTabSz="51435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38544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64262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115697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4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3074"/>
          <p:cNvSpPr>
            <a:spLocks noGrp="1" noChangeArrowheads="1"/>
          </p:cNvSpPr>
          <p:nvPr>
            <p:ph type="subTitle" idx="1"/>
          </p:nvPr>
        </p:nvSpPr>
        <p:spPr>
          <a:xfrm>
            <a:off x="3475315" y="2662553"/>
            <a:ext cx="2515342" cy="1315352"/>
          </a:xfrm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部门：表观遗传事业部</a:t>
            </a:r>
            <a:endParaRPr lang="en-US" altLang="zh-CN" sz="1800" dirty="0">
              <a:latin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姓名</a:t>
            </a:r>
            <a:r>
              <a:rPr lang="zh-CN" altLang="en-US" sz="1800" dirty="0" smtClean="0">
                <a:latin typeface="+mn-lt"/>
              </a:rPr>
              <a:t>：邵杰</a:t>
            </a:r>
            <a:endParaRPr lang="en-US" altLang="zh-CN" sz="1800" dirty="0">
              <a:latin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日期</a:t>
            </a:r>
            <a:r>
              <a:rPr lang="zh-CN" altLang="en-US" sz="1800" dirty="0" smtClean="0">
                <a:latin typeface="+mn-lt"/>
              </a:rPr>
              <a:t>：</a:t>
            </a:r>
            <a:r>
              <a:rPr lang="en-US" altLang="zh-CN" sz="1800" dirty="0" smtClean="0">
                <a:latin typeface="+mn-lt"/>
              </a:rPr>
              <a:t>2024.7.15</a:t>
            </a:r>
            <a:endParaRPr lang="en-US" altLang="zh-CN" sz="1800" dirty="0"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674254" y="1582616"/>
            <a:ext cx="6117464" cy="838202"/>
          </a:xfrm>
        </p:spPr>
        <p:txBody>
          <a:bodyPr/>
          <a:lstStyle/>
          <a:p>
            <a:pPr algn="dist"/>
            <a:r>
              <a:rPr lang="en-US" altLang="zh-CN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年中述职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Circos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1079665"/>
            <a:ext cx="4130400" cy="138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2710306"/>
            <a:ext cx="2172935" cy="204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79" y="2705320"/>
            <a:ext cx="2172916" cy="204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95" y="1079665"/>
            <a:ext cx="3832816" cy="359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Fancplot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855193"/>
            <a:ext cx="3082793" cy="417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00" y="855193"/>
            <a:ext cx="3901542" cy="192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47" y="2783541"/>
            <a:ext cx="4815401" cy="19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修改染色体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035" y="858221"/>
            <a:ext cx="3526331" cy="35263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858221"/>
            <a:ext cx="3964002" cy="35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参与培训班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507" y="1402983"/>
            <a:ext cx="3698143" cy="27736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11" y="1365971"/>
            <a:ext cx="3796843" cy="2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443" y="846948"/>
            <a:ext cx="4280065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HiC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标准分析流程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阅读文献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coolpuppy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washU2.0</a:t>
            </a: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 pandas &amp; R </a:t>
            </a: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tidyverse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5"/>
          <p:cNvGrpSpPr/>
          <p:nvPr/>
        </p:nvGrpSpPr>
        <p:grpSpPr>
          <a:xfrm>
            <a:off x="3860192" y="1570354"/>
            <a:ext cx="755172" cy="584775"/>
            <a:chOff x="3420608" y="1392692"/>
            <a:chExt cx="755172" cy="584775"/>
          </a:xfrm>
        </p:grpSpPr>
        <p:sp>
          <p:nvSpPr>
            <p:cNvPr id="3" name="文本框 2"/>
            <p:cNvSpPr txBox="1"/>
            <p:nvPr/>
          </p:nvSpPr>
          <p:spPr>
            <a:xfrm>
              <a:off x="3420608" y="139269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01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4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5" name="组 46"/>
          <p:cNvGrpSpPr/>
          <p:nvPr/>
        </p:nvGrpSpPr>
        <p:grpSpPr>
          <a:xfrm>
            <a:off x="3860192" y="2257490"/>
            <a:ext cx="755172" cy="584775"/>
            <a:chOff x="3420608" y="1392692"/>
            <a:chExt cx="755172" cy="584775"/>
          </a:xfrm>
        </p:grpSpPr>
        <p:sp>
          <p:nvSpPr>
            <p:cNvPr id="6" name="文本框 5"/>
            <p:cNvSpPr txBox="1"/>
            <p:nvPr/>
          </p:nvSpPr>
          <p:spPr>
            <a:xfrm>
              <a:off x="3420608" y="139269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02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7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1" name="组 52"/>
          <p:cNvGrpSpPr/>
          <p:nvPr/>
        </p:nvGrpSpPr>
        <p:grpSpPr>
          <a:xfrm>
            <a:off x="3860192" y="2944692"/>
            <a:ext cx="755172" cy="583565"/>
            <a:chOff x="3420608" y="1392692"/>
            <a:chExt cx="755172" cy="583565"/>
          </a:xfrm>
        </p:grpSpPr>
        <p:sp>
          <p:nvSpPr>
            <p:cNvPr id="12" name="文本框 11"/>
            <p:cNvSpPr txBox="1"/>
            <p:nvPr/>
          </p:nvSpPr>
          <p:spPr>
            <a:xfrm>
              <a:off x="3420608" y="1392692"/>
              <a:ext cx="635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5BAC"/>
                  </a:solidFill>
                  <a:ea typeface="方正兰亭粗黑_GBK" panose="02000000000000000000" pitchFamily="2" charset="-122"/>
                </a:rPr>
                <a:t>03</a:t>
              </a:r>
              <a:endParaRPr lang="zh-CN" altLang="en-US" sz="3200" b="1" dirty="0">
                <a:solidFill>
                  <a:srgbClr val="005BAC"/>
                </a:solidFill>
                <a:ea typeface="方正兰亭粗黑_GBK" panose="02000000000000000000" pitchFamily="2" charset="-122"/>
              </a:endParaRPr>
            </a:p>
          </p:txBody>
        </p:sp>
        <p:sp>
          <p:nvSpPr>
            <p:cNvPr id="13" name="等腰三角形 2"/>
            <p:cNvSpPr/>
            <p:nvPr/>
          </p:nvSpPr>
          <p:spPr>
            <a:xfrm rot="5400000">
              <a:off x="4017292" y="1631205"/>
              <a:ext cx="209227" cy="10774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240952" y="1631662"/>
            <a:ext cx="1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FZLanTingHeiS-R-GB" charset="0"/>
              </a:rPr>
              <a:t>工作</a:t>
            </a:r>
            <a:r>
              <a:rPr lang="zh-CN" altLang="en-US" sz="2400" dirty="0">
                <a:latin typeface="+mn-ea"/>
                <a:cs typeface="FZLanTingHeiS-R-GB" charset="0"/>
              </a:rPr>
              <a:t>内容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40952" y="2318732"/>
            <a:ext cx="1576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FZLanTingHeiS-R-GB" charset="0"/>
              </a:rPr>
              <a:t>工作成果</a:t>
            </a:r>
            <a:endParaRPr lang="en-US" altLang="zh-CN" sz="2400" dirty="0">
              <a:latin typeface="+mn-ea"/>
              <a:cs typeface="FZLanTingHeiS-R-GB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40952" y="3007707"/>
            <a:ext cx="157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FZLanTingHeiS-R-GB" charset="0"/>
              </a:rPr>
              <a:t>未来计划</a:t>
            </a:r>
            <a:endParaRPr lang="en-US" altLang="zh-CN" sz="2400" dirty="0">
              <a:latin typeface="+mn-ea"/>
              <a:cs typeface="FZLanTingHeiS-R-GB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2444" y="854240"/>
            <a:ext cx="20734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HiC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标准分析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个性化售后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893805"/>
              </p:ext>
            </p:extLst>
          </p:nvPr>
        </p:nvGraphicFramePr>
        <p:xfrm>
          <a:off x="3555039" y="8615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50908"/>
              </p:ext>
            </p:extLst>
          </p:nvPr>
        </p:nvGraphicFramePr>
        <p:xfrm>
          <a:off x="2793039" y="361738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405250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267262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960556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51120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54407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动物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植物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真菌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细菌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6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项目数</a:t>
                      </a:r>
                      <a:endParaRPr lang="zh-CN" altLang="en-US" b="1" dirty="0"/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3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样本数</a:t>
                      </a:r>
                      <a:endParaRPr lang="zh-CN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3552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84572"/>
              </p:ext>
            </p:extLst>
          </p:nvPr>
        </p:nvGraphicFramePr>
        <p:xfrm>
          <a:off x="502444" y="2134027"/>
          <a:ext cx="1807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30">
                  <a:extLst>
                    <a:ext uri="{9D8B030D-6E8A-4147-A177-3AD203B41FA5}">
                      <a16:colId xmlns:a16="http://schemas.microsoft.com/office/drawing/2014/main" val="224011243"/>
                    </a:ext>
                  </a:extLst>
                </a:gridCol>
                <a:gridCol w="658446">
                  <a:extLst>
                    <a:ext uri="{9D8B030D-6E8A-4147-A177-3AD203B41FA5}">
                      <a16:colId xmlns:a16="http://schemas.microsoft.com/office/drawing/2014/main" val="61531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015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联合分析</a:t>
                      </a:r>
                      <a:endParaRPr lang="zh-CN" altLang="en-US" sz="1015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15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15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1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PGT</a:t>
                      </a:r>
                      <a:r>
                        <a:rPr lang="zh-CN" altLang="en-US" dirty="0" smtClean="0"/>
                        <a:t>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91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3D</a:t>
                      </a:r>
                      <a:r>
                        <a:rPr lang="zh-CN" altLang="en-US" dirty="0" smtClean="0"/>
                        <a:t>模型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02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 smtClean="0"/>
                        <a:t>washU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8061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502443" y="851015"/>
            <a:ext cx="3829050" cy="617855"/>
          </a:xfrm>
        </p:spPr>
        <p:txBody>
          <a:bodyPr>
            <a:no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模型标注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1467730"/>
            <a:ext cx="3438477" cy="162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" y="3312826"/>
            <a:ext cx="3438477" cy="13939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493" y="1086425"/>
            <a:ext cx="4029674" cy="3620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标准分析上传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washU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35" y="3406692"/>
            <a:ext cx="5571919" cy="1448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35" y="934135"/>
            <a:ext cx="5571919" cy="23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HIC-RNA-ATAC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联合分析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13" y="927556"/>
            <a:ext cx="5558763" cy="2820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12" y="3824415"/>
            <a:ext cx="5558763" cy="10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2444" y="3"/>
            <a:ext cx="2793343" cy="771524"/>
          </a:xfrm>
        </p:spPr>
        <p:txBody>
          <a:bodyPr>
            <a:norm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Pan-HIC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分析报告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854311"/>
            <a:ext cx="8055716" cy="3855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4" y="2766528"/>
            <a:ext cx="2427908" cy="194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9" y="863545"/>
            <a:ext cx="7591979" cy="3817040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493379" y="0"/>
            <a:ext cx="8137922" cy="7715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项目人时机时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项目分析结果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858972"/>
            <a:ext cx="8105497" cy="37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b1f3e084-1a6b-4fc7-9070-b8b28e2871b3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134</Words>
  <Application>Microsoft Office PowerPoint</Application>
  <PresentationFormat>全屏显示(16:9)</PresentationFormat>
  <Paragraphs>64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FZLanTingHeiS-R-GB</vt:lpstr>
      <vt:lpstr>等线</vt:lpstr>
      <vt:lpstr>方正兰亭粗黑_GBK</vt:lpstr>
      <vt:lpstr>微软雅黑</vt:lpstr>
      <vt:lpstr>Arial</vt:lpstr>
      <vt:lpstr>Wingdings</vt:lpstr>
      <vt:lpstr>主题5</vt:lpstr>
      <vt:lpstr>2024年中述职报告</vt:lpstr>
      <vt:lpstr>PowerPoint 演示文稿</vt:lpstr>
      <vt:lpstr>工作内容：</vt:lpstr>
      <vt:lpstr>工作成果：</vt:lpstr>
      <vt:lpstr>HIC标准分析上传washU</vt:lpstr>
      <vt:lpstr>HIC-RNA-ATAC联合分析</vt:lpstr>
      <vt:lpstr>Pan-HIC分析报告</vt:lpstr>
      <vt:lpstr>统计HIC项目人时机时</vt:lpstr>
      <vt:lpstr>统计ATAC、CUT、ChIP项目分析结果</vt:lpstr>
      <vt:lpstr>Circos图</vt:lpstr>
      <vt:lpstr>Fancplot图</vt:lpstr>
      <vt:lpstr>修改染色体ID</vt:lpstr>
      <vt:lpstr>参与培训班</vt:lpstr>
      <vt:lpstr>下阶段工作计划：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117</cp:revision>
  <cp:lastPrinted>2017-09-24T16:00:00Z</cp:lastPrinted>
  <dcterms:created xsi:type="dcterms:W3CDTF">2017-09-24T16:00:00Z</dcterms:created>
  <dcterms:modified xsi:type="dcterms:W3CDTF">2025-02-05T05:59:12Z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2019-02-27T09:29:22.1236092Z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dadcb26d-035a-4f75-8121-7bcb84300336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ICV">
    <vt:lpwstr>A41CD6954BEB42A9A4984F32CCA20869</vt:lpwstr>
  </property>
  <property fmtid="{D5CDD505-2E9C-101B-9397-08002B2CF9AE}" pid="13" name="KSOProductBuildVer">
    <vt:lpwstr>2052-11.1.0.11294</vt:lpwstr>
  </property>
</Properties>
</file>